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258" r:id="rId5"/>
    <p:sldId id="288" r:id="rId6"/>
    <p:sldId id="299" r:id="rId7"/>
    <p:sldId id="300" r:id="rId8"/>
    <p:sldId id="289" r:id="rId9"/>
    <p:sldId id="301" r:id="rId10"/>
    <p:sldId id="290" r:id="rId11"/>
    <p:sldId id="291" r:id="rId12"/>
    <p:sldId id="287" r:id="rId13"/>
    <p:sldId id="302" r:id="rId14"/>
    <p:sldId id="292" r:id="rId15"/>
    <p:sldId id="261" r:id="rId16"/>
    <p:sldId id="293" r:id="rId17"/>
    <p:sldId id="294" r:id="rId18"/>
    <p:sldId id="295" r:id="rId19"/>
    <p:sldId id="297" r:id="rId20"/>
    <p:sldId id="296" r:id="rId21"/>
    <p:sldId id="304" r:id="rId22"/>
    <p:sldId id="303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400" y="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Castor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715770"/>
            <a:ext cx="75438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Names: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Gem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Geminorum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395175"/>
            <a:ext cx="3505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This is the 23</a:t>
            </a:r>
            <a:r>
              <a:rPr lang="en-US" sz="4400" baseline="30000" dirty="0" smtClean="0">
                <a:solidFill>
                  <a:schemeClr val="bg1"/>
                </a:solidFill>
              </a:rPr>
              <a:t>rd</a:t>
            </a:r>
            <a:r>
              <a:rPr lang="en-US" sz="4400" dirty="0" smtClean="0">
                <a:solidFill>
                  <a:schemeClr val="bg1"/>
                </a:solidFill>
              </a:rPr>
              <a:t> brightest star in the sky.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77" b="62001"/>
          <a:stretch/>
        </p:blipFill>
        <p:spPr bwMode="auto">
          <a:xfrm>
            <a:off x="0" y="-55868"/>
            <a:ext cx="9144000" cy="691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27476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Gemini: Castor &amp; Pollux 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95175"/>
            <a:ext cx="5562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are not related gravitationally.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Pollux is 34 light years away &amp; an orange giant star.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Castor is 51 light years away and a double white star.</a:t>
            </a:r>
          </a:p>
        </p:txBody>
      </p:sp>
    </p:spTree>
    <p:extLst>
      <p:ext uri="{BB962C8B-B14F-4D97-AF65-F5344CB8AC3E}">
        <p14:creationId xmlns:p14="http://schemas.microsoft.com/office/powerpoint/2010/main" val="42198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691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27476"/>
            <a:ext cx="952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Gemini: Castor &amp; Pollux 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395175"/>
            <a:ext cx="5638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Castor is known as Alpha Gem, but Pollux (Beta Gem) is actually brighter.  It is likely that one of them has changed in luminosity over the years.  </a:t>
            </a:r>
            <a:endParaRPr lang="en-US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56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0"/>
          <a:stretch/>
        </p:blipFill>
        <p:spPr bwMode="auto">
          <a:xfrm>
            <a:off x="1996966" y="21021"/>
            <a:ext cx="780918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Castor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0"/>
            <a:ext cx="6400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Castor A and Castor B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are </a:t>
            </a:r>
            <a:r>
              <a:rPr lang="en-US" sz="4400" dirty="0" smtClean="0">
                <a:solidFill>
                  <a:schemeClr val="bg1"/>
                </a:solidFill>
              </a:rPr>
              <a:t>both about 370 million years old.  Castor C looks to be only 30-85 </a:t>
            </a:r>
            <a:r>
              <a:rPr lang="en-US" sz="4400" dirty="0" smtClean="0">
                <a:solidFill>
                  <a:schemeClr val="bg1"/>
                </a:solidFill>
              </a:rPr>
              <a:t>million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years </a:t>
            </a:r>
            <a:r>
              <a:rPr lang="en-US" sz="4400" dirty="0" smtClean="0">
                <a:solidFill>
                  <a:schemeClr val="bg1"/>
                </a:solidFill>
              </a:rPr>
              <a:t>old and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we’re </a:t>
            </a:r>
            <a:r>
              <a:rPr lang="en-US" sz="4400" dirty="0" smtClean="0">
                <a:solidFill>
                  <a:schemeClr val="bg1"/>
                </a:solidFill>
              </a:rPr>
              <a:t>not sure </a:t>
            </a:r>
            <a:endParaRPr lang="en-US" sz="4400" dirty="0" smtClean="0">
              <a:solidFill>
                <a:schemeClr val="bg1"/>
              </a:solidFill>
            </a:endParaRPr>
          </a:p>
          <a:p>
            <a:r>
              <a:rPr lang="en-US" sz="4400" dirty="0" smtClean="0">
                <a:solidFill>
                  <a:schemeClr val="bg1"/>
                </a:solidFill>
              </a:rPr>
              <a:t>how </a:t>
            </a:r>
            <a:r>
              <a:rPr lang="en-US" sz="4400" dirty="0" smtClean="0">
                <a:solidFill>
                  <a:schemeClr val="bg1"/>
                </a:solidFill>
              </a:rPr>
              <a:t>it got connected to the other two.</a:t>
            </a:r>
          </a:p>
        </p:txBody>
      </p:sp>
    </p:spTree>
    <p:extLst>
      <p:ext uri="{BB962C8B-B14F-4D97-AF65-F5344CB8AC3E}">
        <p14:creationId xmlns:p14="http://schemas.microsoft.com/office/powerpoint/2010/main" val="855523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8815552" cy="3050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4674" y="3581400"/>
            <a:ext cx="8813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The Castor star system size comparisons. 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2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8" t="21052" r="6073"/>
          <a:stretch/>
        </p:blipFill>
        <p:spPr bwMode="auto">
          <a:xfrm>
            <a:off x="0" y="0"/>
            <a:ext cx="91249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971800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Castor Aa &amp; Castor Ab are separated by 0.12 AU, about the distance from Mercury to the Sun.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They have an orbital period of 9 days.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9050" y="304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chemeClr val="bg1"/>
                </a:solidFill>
              </a:rPr>
              <a:t>Castor A: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smtClean="0">
                <a:solidFill>
                  <a:schemeClr val="bg1"/>
                </a:solidFill>
              </a:rPr>
              <a:t>double star</a:t>
            </a:r>
          </a:p>
        </p:txBody>
      </p:sp>
    </p:spTree>
    <p:extLst>
      <p:ext uri="{BB962C8B-B14F-4D97-AF65-F5344CB8AC3E}">
        <p14:creationId xmlns:p14="http://schemas.microsoft.com/office/powerpoint/2010/main" val="410408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6013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chemeClr val="bg1"/>
                </a:solidFill>
              </a:rPr>
              <a:t>Castor Aa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47800"/>
            <a:ext cx="6096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B-V </a:t>
            </a:r>
            <a:r>
              <a:rPr lang="pt-BR" sz="4400" dirty="0">
                <a:solidFill>
                  <a:schemeClr val="bg1"/>
                </a:solidFill>
              </a:rPr>
              <a:t>Color </a:t>
            </a:r>
            <a:r>
              <a:rPr lang="pt-BR" sz="4400" dirty="0" smtClean="0">
                <a:solidFill>
                  <a:schemeClr val="bg1"/>
                </a:solidFill>
              </a:rPr>
              <a:t>Index: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Type:</a:t>
            </a:r>
          </a:p>
          <a:p>
            <a:r>
              <a:rPr lang="pt-BR" sz="4400" dirty="0" smtClean="0">
                <a:solidFill>
                  <a:schemeClr val="bg1"/>
                </a:solidFill>
              </a:rPr>
              <a:t>Luminosity: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Temperature: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Diameter: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Mass:</a:t>
            </a:r>
          </a:p>
          <a:p>
            <a:r>
              <a:rPr lang="pt-BR" sz="4400" dirty="0" smtClean="0">
                <a:solidFill>
                  <a:schemeClr val="bg1"/>
                </a:solidFill>
              </a:rPr>
              <a:t>Magnitude:</a:t>
            </a:r>
            <a:endParaRPr lang="pt-BR" sz="4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19550" y="1451489"/>
            <a:ext cx="2743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</a:rPr>
              <a:t>+0.04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white</a:t>
            </a:r>
          </a:p>
          <a:p>
            <a:r>
              <a:rPr lang="pt-BR" sz="4400" dirty="0" smtClean="0">
                <a:solidFill>
                  <a:schemeClr val="bg1"/>
                </a:solidFill>
              </a:rPr>
              <a:t>34 Suns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15,700⁰ </a:t>
            </a:r>
            <a:r>
              <a:rPr lang="pt-BR" sz="4400" dirty="0">
                <a:solidFill>
                  <a:schemeClr val="bg1"/>
                </a:solidFill>
              </a:rPr>
              <a:t>F</a:t>
            </a:r>
          </a:p>
          <a:p>
            <a:r>
              <a:rPr lang="pt-BR" sz="4400" dirty="0" smtClean="0">
                <a:solidFill>
                  <a:schemeClr val="bg1"/>
                </a:solidFill>
              </a:rPr>
              <a:t>1.66 Suns</a:t>
            </a:r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 smtClean="0">
                <a:solidFill>
                  <a:schemeClr val="bg1"/>
                </a:solidFill>
              </a:rPr>
              <a:t>2.15 Suns</a:t>
            </a:r>
          </a:p>
          <a:p>
            <a:r>
              <a:rPr lang="pt-BR" sz="4400" dirty="0" smtClean="0">
                <a:solidFill>
                  <a:schemeClr val="bg1"/>
                </a:solidFill>
              </a:rPr>
              <a:t>+2.88</a:t>
            </a:r>
            <a:endParaRPr lang="pt-BR" sz="4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19850" y="1451489"/>
            <a:ext cx="2743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400" dirty="0">
              <a:solidFill>
                <a:schemeClr val="bg1"/>
              </a:solidFill>
            </a:endParaRPr>
          </a:p>
          <a:p>
            <a:r>
              <a:rPr lang="pt-BR" sz="4400" dirty="0">
                <a:solidFill>
                  <a:srgbClr val="FFFF00"/>
                </a:solidFill>
              </a:rPr>
              <a:t>r</a:t>
            </a:r>
            <a:r>
              <a:rPr lang="pt-BR" sz="4400" dirty="0" smtClean="0">
                <a:solidFill>
                  <a:srgbClr val="FFFF00"/>
                </a:solidFill>
              </a:rPr>
              <a:t>ed dwarf</a:t>
            </a: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endParaRPr lang="pt-BR" sz="4400" dirty="0">
              <a:solidFill>
                <a:srgbClr val="FFFF00"/>
              </a:solidFill>
            </a:endParaRP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r>
              <a:rPr lang="pt-BR" sz="4400" dirty="0" smtClean="0">
                <a:solidFill>
                  <a:srgbClr val="FFFF00"/>
                </a:solidFill>
              </a:rPr>
              <a:t>0.5 Suns</a:t>
            </a:r>
          </a:p>
          <a:p>
            <a:r>
              <a:rPr lang="pt-BR" sz="4400" dirty="0" smtClean="0">
                <a:solidFill>
                  <a:srgbClr val="FFFF00"/>
                </a:solidFill>
              </a:rPr>
              <a:t>+9.83</a:t>
            </a:r>
            <a:endParaRPr lang="pt-BR" sz="4400" dirty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0250" y="-1303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rgbClr val="FFFF00"/>
                </a:solidFill>
              </a:rPr>
              <a:t>Castor Ab</a:t>
            </a:r>
          </a:p>
        </p:txBody>
      </p:sp>
    </p:spTree>
    <p:extLst>
      <p:ext uri="{BB962C8B-B14F-4D97-AF65-F5344CB8AC3E}">
        <p14:creationId xmlns:p14="http://schemas.microsoft.com/office/powerpoint/2010/main" val="206909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" y="0"/>
            <a:ext cx="91265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971800"/>
            <a:ext cx="9144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Castor Ba &amp; Castor Bb are separated by 0.03 AU, about ¼ the distance from Mercury to the Sun.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have an orbital period of 3 days.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9050" y="304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prstClr val="white"/>
                </a:solidFill>
              </a:rPr>
              <a:t>Castor B:</a:t>
            </a:r>
            <a:r>
              <a:rPr lang="en-US" sz="6000" dirty="0" smtClean="0">
                <a:solidFill>
                  <a:prstClr val="white"/>
                </a:solidFill>
              </a:rPr>
              <a:t> double star</a:t>
            </a:r>
          </a:p>
        </p:txBody>
      </p:sp>
    </p:spTree>
    <p:extLst>
      <p:ext uri="{BB962C8B-B14F-4D97-AF65-F5344CB8AC3E}">
        <p14:creationId xmlns:p14="http://schemas.microsoft.com/office/powerpoint/2010/main" val="1110240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6013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prstClr val="white"/>
                </a:solidFill>
              </a:rPr>
              <a:t>Castor Ba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47800"/>
            <a:ext cx="6096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prstClr val="white"/>
                </a:solidFill>
              </a:rPr>
              <a:t>B-V </a:t>
            </a:r>
            <a:r>
              <a:rPr lang="pt-BR" sz="4400" dirty="0">
                <a:solidFill>
                  <a:prstClr val="white"/>
                </a:solidFill>
              </a:rPr>
              <a:t>Color </a:t>
            </a:r>
            <a:r>
              <a:rPr lang="pt-BR" sz="4400" dirty="0" smtClean="0">
                <a:solidFill>
                  <a:prstClr val="white"/>
                </a:solidFill>
              </a:rPr>
              <a:t>Index: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Type: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Luminosity: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Temperature: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Diameter: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Mass: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Magnitude:</a:t>
            </a:r>
            <a:endParaRPr lang="pt-BR" sz="4400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9550" y="1451489"/>
            <a:ext cx="2743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prstClr val="white"/>
                </a:solidFill>
              </a:rPr>
              <a:t>+0.03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white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56 Suns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16,500⁰ </a:t>
            </a:r>
            <a:r>
              <a:rPr lang="pt-BR" sz="4400" dirty="0">
                <a:solidFill>
                  <a:prstClr val="white"/>
                </a:solidFill>
              </a:rPr>
              <a:t>F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2.84 Suns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1.7 Suns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+1.58</a:t>
            </a:r>
            <a:endParaRPr lang="pt-BR" sz="4400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9850" y="1451489"/>
            <a:ext cx="27432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>
                <a:solidFill>
                  <a:srgbClr val="FFFF00"/>
                </a:solidFill>
              </a:rPr>
              <a:t>r</a:t>
            </a:r>
            <a:r>
              <a:rPr lang="pt-BR" sz="4400" dirty="0" smtClean="0">
                <a:solidFill>
                  <a:srgbClr val="FFFF00"/>
                </a:solidFill>
              </a:rPr>
              <a:t>ed dwarf</a:t>
            </a: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endParaRPr lang="pt-BR" sz="4400" dirty="0">
              <a:solidFill>
                <a:srgbClr val="FFFF00"/>
              </a:solidFill>
            </a:endParaRP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r>
              <a:rPr lang="pt-BR" sz="4400" dirty="0" smtClean="0">
                <a:solidFill>
                  <a:srgbClr val="FFFF00"/>
                </a:solidFill>
              </a:rPr>
              <a:t>0.5 Suns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0250" y="-1303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rgbClr val="FFFF00"/>
                </a:solidFill>
              </a:rPr>
              <a:t>Castor Bb</a:t>
            </a:r>
          </a:p>
        </p:txBody>
      </p:sp>
    </p:spTree>
    <p:extLst>
      <p:ext uri="{BB962C8B-B14F-4D97-AF65-F5344CB8AC3E}">
        <p14:creationId xmlns:p14="http://schemas.microsoft.com/office/powerpoint/2010/main" val="327525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46949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050" y="996613"/>
            <a:ext cx="9144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This is one of the few known pairs of eclipsing binary stars that are both red dwarfs.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are both flare stars, which mean that they sometimes give off large amounts of magnetic energy.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have a combined luminosity of 0.05 Suns.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9050" y="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prstClr val="white"/>
                </a:solidFill>
              </a:rPr>
              <a:t>Castor C:</a:t>
            </a:r>
            <a:r>
              <a:rPr lang="en-US" sz="6000" dirty="0" smtClean="0">
                <a:solidFill>
                  <a:prstClr val="white"/>
                </a:solidFill>
              </a:rPr>
              <a:t> double star</a:t>
            </a:r>
          </a:p>
        </p:txBody>
      </p:sp>
    </p:spTree>
    <p:extLst>
      <p:ext uri="{BB962C8B-B14F-4D97-AF65-F5344CB8AC3E}">
        <p14:creationId xmlns:p14="http://schemas.microsoft.com/office/powerpoint/2010/main" val="683757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100" y="0"/>
            <a:ext cx="94742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19050" y="762000"/>
            <a:ext cx="91440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This pair of red dwarfs lie about 1,100 AU from the brighter pair in Castor.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Castor C orbits A &amp; B about every 10,000 years.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are separated by only 0.018 AU (about 15% of the distance between Mercury &amp; the Sun) and orbit each other every 19.5 hours.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9050" y="-152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prstClr val="white"/>
                </a:solidFill>
              </a:rPr>
              <a:t>Castor C:</a:t>
            </a:r>
            <a:r>
              <a:rPr lang="en-US" sz="6000" dirty="0" smtClean="0">
                <a:solidFill>
                  <a:prstClr val="white"/>
                </a:solidFill>
              </a:rPr>
              <a:t> double star</a:t>
            </a:r>
          </a:p>
        </p:txBody>
      </p:sp>
    </p:spTree>
    <p:extLst>
      <p:ext uri="{BB962C8B-B14F-4D97-AF65-F5344CB8AC3E}">
        <p14:creationId xmlns:p14="http://schemas.microsoft.com/office/powerpoint/2010/main" val="3176180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70"/>
          <a:stretch/>
        </p:blipFill>
        <p:spPr bwMode="auto">
          <a:xfrm>
            <a:off x="28074" y="2302042"/>
            <a:ext cx="9382125" cy="4555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For visual astronomers, Castor is known as a double star in Gemini.  Further spectroscopy has revealed that there are actually 6 stars in the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8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6013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prstClr val="white"/>
                </a:solidFill>
              </a:rPr>
              <a:t>Castor </a:t>
            </a:r>
            <a:r>
              <a:rPr lang="en-US" sz="6000" u="sng" dirty="0">
                <a:solidFill>
                  <a:prstClr val="white"/>
                </a:solidFill>
              </a:rPr>
              <a:t>C</a:t>
            </a:r>
            <a:r>
              <a:rPr lang="en-US" sz="6000" u="sng" dirty="0" smtClean="0">
                <a:solidFill>
                  <a:prstClr val="white"/>
                </a:solidFill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447800"/>
            <a:ext cx="60960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prstClr val="white"/>
                </a:solidFill>
              </a:rPr>
              <a:t>B-V </a:t>
            </a:r>
            <a:r>
              <a:rPr lang="pt-BR" sz="4400" dirty="0">
                <a:solidFill>
                  <a:prstClr val="white"/>
                </a:solidFill>
              </a:rPr>
              <a:t>Color </a:t>
            </a:r>
            <a:r>
              <a:rPr lang="pt-BR" sz="4400" dirty="0" smtClean="0">
                <a:solidFill>
                  <a:prstClr val="white"/>
                </a:solidFill>
              </a:rPr>
              <a:t>Index: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Type: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Luminosity: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Temperature: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Diameter:</a:t>
            </a:r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Mass: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Magnitude:</a:t>
            </a:r>
            <a:endParaRPr lang="pt-BR" sz="4400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19550" y="1451489"/>
            <a:ext cx="2743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400" dirty="0" smtClean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red dwarf</a:t>
            </a:r>
          </a:p>
          <a:p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5,400⁰ </a:t>
            </a:r>
            <a:r>
              <a:rPr lang="pt-BR" sz="4400" dirty="0">
                <a:solidFill>
                  <a:prstClr val="white"/>
                </a:solidFill>
              </a:rPr>
              <a:t>F</a:t>
            </a:r>
          </a:p>
          <a:p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 smtClean="0">
                <a:solidFill>
                  <a:prstClr val="white"/>
                </a:solidFill>
              </a:rPr>
              <a:t>0.62 Suns</a:t>
            </a:r>
          </a:p>
          <a:p>
            <a:r>
              <a:rPr lang="pt-BR" sz="4400" dirty="0" smtClean="0">
                <a:solidFill>
                  <a:prstClr val="white"/>
                </a:solidFill>
              </a:rPr>
              <a:t>+9.1</a:t>
            </a:r>
            <a:endParaRPr lang="pt-BR" sz="4400" dirty="0">
              <a:solidFill>
                <a:prstClr val="white"/>
              </a:solidFill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9850" y="1451489"/>
            <a:ext cx="27432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4400" dirty="0">
              <a:solidFill>
                <a:prstClr val="white"/>
              </a:solidFill>
            </a:endParaRPr>
          </a:p>
          <a:p>
            <a:r>
              <a:rPr lang="pt-BR" sz="4400" dirty="0">
                <a:solidFill>
                  <a:srgbClr val="FFFF00"/>
                </a:solidFill>
              </a:rPr>
              <a:t>r</a:t>
            </a:r>
            <a:r>
              <a:rPr lang="pt-BR" sz="4400" dirty="0" smtClean="0">
                <a:solidFill>
                  <a:srgbClr val="FFFF00"/>
                </a:solidFill>
              </a:rPr>
              <a:t>ed dwarf</a:t>
            </a: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pPr lvl="0"/>
            <a:r>
              <a:rPr lang="pt-BR" sz="4400" dirty="0">
                <a:solidFill>
                  <a:srgbClr val="FFFF00"/>
                </a:solidFill>
              </a:rPr>
              <a:t>5,400⁰ F</a:t>
            </a:r>
          </a:p>
          <a:p>
            <a:endParaRPr lang="pt-BR" sz="4400" dirty="0" smtClean="0">
              <a:solidFill>
                <a:srgbClr val="FFFF00"/>
              </a:solidFill>
            </a:endParaRPr>
          </a:p>
          <a:p>
            <a:r>
              <a:rPr lang="pt-BR" sz="4400" dirty="0" smtClean="0">
                <a:solidFill>
                  <a:srgbClr val="FFFF00"/>
                </a:solidFill>
              </a:rPr>
              <a:t>0.6 Suns</a:t>
            </a:r>
          </a:p>
          <a:p>
            <a:r>
              <a:rPr lang="pt-BR" sz="4400" dirty="0" smtClean="0">
                <a:solidFill>
                  <a:srgbClr val="FFFF00"/>
                </a:solidFill>
              </a:rPr>
              <a:t>+9.6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10250" y="-13037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u="sng" dirty="0" smtClean="0">
                <a:solidFill>
                  <a:srgbClr val="FFFF00"/>
                </a:solidFill>
              </a:rPr>
              <a:t>Castor </a:t>
            </a:r>
            <a:r>
              <a:rPr lang="en-US" sz="6000" u="sng" dirty="0" err="1" smtClean="0">
                <a:solidFill>
                  <a:srgbClr val="FFFF00"/>
                </a:solidFill>
              </a:rPr>
              <a:t>Cb</a:t>
            </a:r>
            <a:endParaRPr lang="en-US" sz="6000" u="sng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6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62000"/>
            <a:ext cx="9021727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2323" y="0"/>
            <a:ext cx="8813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The Castor Star System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91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-228600"/>
            <a:ext cx="7162800" cy="686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48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-592354"/>
            <a:ext cx="7467600" cy="745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913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r="18803" b="9933"/>
          <a:stretch/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3048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Castor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3091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Castor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703016"/>
            <a:ext cx="91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51 light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    years 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The light </a:t>
            </a:r>
            <a:r>
              <a:rPr lang="en-US" sz="4400" dirty="0">
                <a:solidFill>
                  <a:schemeClr val="bg1"/>
                </a:solidFill>
              </a:rPr>
              <a:t>we’re seeing left in </a:t>
            </a:r>
            <a:r>
              <a:rPr lang="en-US" sz="4400" dirty="0" smtClean="0">
                <a:solidFill>
                  <a:schemeClr val="bg1"/>
                </a:solidFill>
              </a:rPr>
              <a:t>the late 1960s…about the time the Gemini space program was wrapping up their missions.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/>
          <a:stretch/>
        </p:blipFill>
        <p:spPr bwMode="auto">
          <a:xfrm>
            <a:off x="3344779" y="-2"/>
            <a:ext cx="5783635" cy="3810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18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36" b="26829"/>
          <a:stretch/>
        </p:blipFill>
        <p:spPr bwMode="auto">
          <a:xfrm>
            <a:off x="-36095" y="0"/>
            <a:ext cx="918009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Castor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36" y="1327805"/>
            <a:ext cx="910936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Both stars are about the same size, but a medium sized telescope is necessary to split them.</a:t>
            </a:r>
          </a:p>
        </p:txBody>
      </p:sp>
    </p:spTree>
    <p:extLst>
      <p:ext uri="{BB962C8B-B14F-4D97-AF65-F5344CB8AC3E}">
        <p14:creationId xmlns:p14="http://schemas.microsoft.com/office/powerpoint/2010/main" val="409064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5" b="31902"/>
          <a:stretch/>
        </p:blipFill>
        <p:spPr bwMode="auto">
          <a:xfrm>
            <a:off x="0" y="3478926"/>
            <a:ext cx="9109364" cy="3379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Castor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2084" y="1066800"/>
            <a:ext cx="91093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have an orbital period of 467 years.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They are separated by 107 astronomical units (about the distance from the Sun to Pluto).</a:t>
            </a:r>
            <a:endParaRPr lang="en-US" sz="4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188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437444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06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11" y="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Castor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1" y="24061"/>
            <a:ext cx="91093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			Castor </a:t>
            </a:r>
            <a:r>
              <a:rPr lang="en-US" sz="2800" dirty="0" smtClean="0">
                <a:solidFill>
                  <a:schemeClr val="bg1"/>
                </a:solidFill>
              </a:rPr>
              <a:t>is part of Gemini (the Twins).  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		</a:t>
            </a:r>
            <a:r>
              <a:rPr lang="en-US" sz="2800" dirty="0" smtClean="0">
                <a:solidFill>
                  <a:schemeClr val="bg1"/>
                </a:solidFill>
              </a:rPr>
              <a:t>In </a:t>
            </a:r>
            <a:r>
              <a:rPr lang="en-US" sz="2800" dirty="0" smtClean="0">
                <a:solidFill>
                  <a:schemeClr val="bg1"/>
                </a:solidFill>
              </a:rPr>
              <a:t>Greek mythology Castor &amp; Pollux are really half-brothers and their mother is Leda.  Pollux’s father is Zeus and he is immortal.  Castor’s father is King </a:t>
            </a:r>
            <a:r>
              <a:rPr lang="en-US" sz="2800" dirty="0" err="1" smtClean="0">
                <a:solidFill>
                  <a:schemeClr val="bg1"/>
                </a:solidFill>
              </a:rPr>
              <a:t>Tyndareus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>
                <a:solidFill>
                  <a:schemeClr val="bg1"/>
                </a:solidFill>
              </a:rPr>
              <a:t>K</a:t>
            </a:r>
            <a:r>
              <a:rPr lang="en-US" sz="2800" dirty="0" smtClean="0">
                <a:solidFill>
                  <a:schemeClr val="bg1"/>
                </a:solidFill>
              </a:rPr>
              <a:t>ing of Sparta.  Their sister was Helen of Troy.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4" y="2582213"/>
            <a:ext cx="8077200" cy="425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8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6"/>
          <a:stretch/>
        </p:blipFill>
        <p:spPr bwMode="auto">
          <a:xfrm>
            <a:off x="-1" y="0"/>
            <a:ext cx="91359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91588" y="1143000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prstClr val="white"/>
                </a:solidFill>
              </a:rPr>
              <a:t>Castor</a:t>
            </a:r>
            <a:endParaRPr lang="en-US" sz="44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2819400"/>
            <a:ext cx="167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Pollux</a:t>
            </a:r>
            <a:endParaRPr lang="en-US" sz="4400" dirty="0">
              <a:solidFill>
                <a:srgbClr val="FFFF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67000" y="2057400"/>
            <a:ext cx="1676400" cy="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91588" y="2719137"/>
            <a:ext cx="1676400" cy="0"/>
          </a:xfrm>
          <a:prstGeom prst="straightConnector1">
            <a:avLst/>
          </a:prstGeom>
          <a:ln w="635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88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540</Words>
  <Application>Microsoft Office PowerPoint</Application>
  <PresentationFormat>On-screen Show (4:3)</PresentationFormat>
  <Paragraphs>117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55</cp:revision>
  <dcterms:created xsi:type="dcterms:W3CDTF">2016-10-14T20:33:22Z</dcterms:created>
  <dcterms:modified xsi:type="dcterms:W3CDTF">2017-04-26T02:34:00Z</dcterms:modified>
</cp:coreProperties>
</file>